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hieu, Fabrice" initials="MF" lastIdx="0" clrIdx="0">
    <p:extLst>
      <p:ext uri="{19B8F6BF-5375-455C-9EA6-DF929625EA0E}">
        <p15:presenceInfo xmlns:p15="http://schemas.microsoft.com/office/powerpoint/2012/main" userId="S-1-5-21-2842164655-3957589604-2876571664-627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B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8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F1E4-FB20-462F-A1DD-85F5A3459F66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EBC-7D0E-4022-AAEA-E9C8AAAA1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5504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F1E4-FB20-462F-A1DD-85F5A3459F66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EBC-7D0E-4022-AAEA-E9C8AAAA1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1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F1E4-FB20-462F-A1DD-85F5A3459F66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EBC-7D0E-4022-AAEA-E9C8AAAA1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5221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F1E4-FB20-462F-A1DD-85F5A3459F66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EBC-7D0E-4022-AAEA-E9C8AAAA1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87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F1E4-FB20-462F-A1DD-85F5A3459F66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EBC-7D0E-4022-AAEA-E9C8AAAA1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1335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F1E4-FB20-462F-A1DD-85F5A3459F66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EBC-7D0E-4022-AAEA-E9C8AAAA1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170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F1E4-FB20-462F-A1DD-85F5A3459F66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EBC-7D0E-4022-AAEA-E9C8AAAA1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856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F1E4-FB20-462F-A1DD-85F5A3459F66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EBC-7D0E-4022-AAEA-E9C8AAAA1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502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F1E4-FB20-462F-A1DD-85F5A3459F66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EBC-7D0E-4022-AAEA-E9C8AAAA1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150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F1E4-FB20-462F-A1DD-85F5A3459F66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EBC-7D0E-4022-AAEA-E9C8AAAA1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84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F1E4-FB20-462F-A1DD-85F5A3459F66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B2EBC-7D0E-4022-AAEA-E9C8AAAA1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18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9F1E4-FB20-462F-A1DD-85F5A3459F66}" type="datetimeFigureOut">
              <a:rPr lang="fr-FR" smtClean="0"/>
              <a:t>07/07/2022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B2EBC-7D0E-4022-AAEA-E9C8AAAA1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02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9EEA9BD-104D-498D-935A-637EA57998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495" t="18579"/>
          <a:stretch/>
        </p:blipFill>
        <p:spPr>
          <a:xfrm>
            <a:off x="184014" y="2692681"/>
            <a:ext cx="1101652" cy="13738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AD95079-48E5-4D50-A6D3-F5F0F9499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271" y="60015"/>
            <a:ext cx="3200400" cy="1447800"/>
          </a:xfrm>
          <a:prstGeom prst="rect">
            <a:avLst/>
          </a:prstGeom>
        </p:spPr>
      </p:pic>
      <p:sp>
        <p:nvSpPr>
          <p:cNvPr id="6" name="Title 11">
            <a:extLst>
              <a:ext uri="{FF2B5EF4-FFF2-40B4-BE49-F238E27FC236}">
                <a16:creationId xmlns:a16="http://schemas.microsoft.com/office/drawing/2014/main" id="{34629394-2AC1-4146-AE43-CF0E7DEAD1E3}"/>
              </a:ext>
            </a:extLst>
          </p:cNvPr>
          <p:cNvSpPr txBox="1">
            <a:spLocks/>
          </p:cNvSpPr>
          <p:nvPr/>
        </p:nvSpPr>
        <p:spPr bwMode="auto">
          <a:xfrm>
            <a:off x="1306205" y="186999"/>
            <a:ext cx="5423208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defTabSz="914309">
              <a:defRPr/>
            </a:pPr>
            <a:r>
              <a:rPr lang="fr-FR" sz="3200" kern="0" dirty="0">
                <a:solidFill>
                  <a:srgbClr val="696969"/>
                </a:solidFill>
                <a:latin typeface="Arial"/>
              </a:rPr>
              <a:t>Minute sécurité </a:t>
            </a:r>
            <a:br>
              <a:rPr lang="fr-FR" kern="0" dirty="0">
                <a:solidFill>
                  <a:srgbClr val="696969"/>
                </a:solidFill>
                <a:latin typeface="Arial"/>
              </a:rPr>
            </a:br>
            <a:r>
              <a:rPr lang="fr-FR" kern="0" dirty="0">
                <a:solidFill>
                  <a:srgbClr val="696969"/>
                </a:solidFill>
                <a:latin typeface="Arial"/>
              </a:rPr>
              <a:t>Accessoires de levage</a:t>
            </a:r>
          </a:p>
          <a:p>
            <a:pPr defTabSz="914309">
              <a:defRPr/>
            </a:pPr>
            <a:r>
              <a:rPr lang="fr-FR" sz="1400" kern="0" dirty="0">
                <a:solidFill>
                  <a:srgbClr val="696969"/>
                </a:solidFill>
                <a:latin typeface="Arial"/>
              </a:rPr>
              <a:t>6/07/2022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0E66E2A-EAD0-4FED-A275-7436FFB22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14" y="144488"/>
            <a:ext cx="897980" cy="949022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C1E9E5A3-2B00-449F-ADAE-5A16C838805E}"/>
              </a:ext>
            </a:extLst>
          </p:cNvPr>
          <p:cNvGrpSpPr/>
          <p:nvPr/>
        </p:nvGrpSpPr>
        <p:grpSpPr>
          <a:xfrm>
            <a:off x="0" y="6389285"/>
            <a:ext cx="9144000" cy="788297"/>
            <a:chOff x="0" y="6002252"/>
            <a:chExt cx="12192000" cy="1051063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0D7D6BA-6C6E-407B-B001-1482FCB04BAD}"/>
                </a:ext>
              </a:extLst>
            </p:cNvPr>
            <p:cNvSpPr/>
            <p:nvPr/>
          </p:nvSpPr>
          <p:spPr>
            <a:xfrm>
              <a:off x="0" y="6072605"/>
              <a:ext cx="12192000" cy="785395"/>
            </a:xfrm>
            <a:prstGeom prst="rect">
              <a:avLst/>
            </a:prstGeom>
            <a:solidFill>
              <a:srgbClr val="C5BC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5" name="Espace réservé du contenu 8">
              <a:extLst>
                <a:ext uri="{FF2B5EF4-FFF2-40B4-BE49-F238E27FC236}">
                  <a16:creationId xmlns:a16="http://schemas.microsoft.com/office/drawing/2014/main" id="{56F0B969-11CD-4399-8109-C0B989156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874" y="6119740"/>
              <a:ext cx="753581" cy="843810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AE6899C8-34B2-4961-8A12-EB46227E95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7803" y="6063092"/>
              <a:ext cx="705067" cy="783779"/>
            </a:xfrm>
            <a:prstGeom prst="rect">
              <a:avLst/>
            </a:prstGeom>
          </p:spPr>
        </p:pic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EDF5234C-1F27-4B06-8C1B-7CEC9E5AC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7904" y="6002252"/>
              <a:ext cx="711896" cy="1051063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ED62D091-19F5-499E-91F2-5C3188ABF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607" y="6039788"/>
              <a:ext cx="757812" cy="851028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963EBC7A-1305-4856-9C50-CC93FEC2F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3306" y="6064049"/>
              <a:ext cx="813930" cy="835302"/>
            </a:xfrm>
            <a:prstGeom prst="rect">
              <a:avLst/>
            </a:prstGeom>
          </p:spPr>
        </p:pic>
        <p:pic>
          <p:nvPicPr>
            <p:cNvPr id="21" name="Image 20">
              <a:extLst>
                <a:ext uri="{FF2B5EF4-FFF2-40B4-BE49-F238E27FC236}">
                  <a16:creationId xmlns:a16="http://schemas.microsoft.com/office/drawing/2014/main" id="{E87FDD6C-3028-487C-9D36-F22EFD59D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6032" y="6002252"/>
              <a:ext cx="778361" cy="887634"/>
            </a:xfrm>
            <a:prstGeom prst="rect">
              <a:avLst/>
            </a:prstGeom>
          </p:spPr>
        </p:pic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9030C7E9-B690-4D4B-BCE3-1A3F77335F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3130" y="6004374"/>
              <a:ext cx="710463" cy="929334"/>
            </a:xfrm>
            <a:prstGeom prst="rect">
              <a:avLst/>
            </a:prstGeom>
          </p:spPr>
        </p:pic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C054DBD1-FAE3-4AA0-851E-2AD65FC646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0229" y="6071392"/>
              <a:ext cx="675498" cy="820617"/>
            </a:xfrm>
            <a:prstGeom prst="rect">
              <a:avLst/>
            </a:prstGeom>
          </p:spPr>
        </p:pic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A0E90C58-24C4-4A9C-8EE7-CC5E8EEFA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7329" y="6119740"/>
              <a:ext cx="633855" cy="695840"/>
            </a:xfrm>
            <a:prstGeom prst="rect">
              <a:avLst/>
            </a:prstGeom>
          </p:spPr>
        </p:pic>
        <p:pic>
          <p:nvPicPr>
            <p:cNvPr id="25" name="Image 24">
              <a:extLst>
                <a:ext uri="{FF2B5EF4-FFF2-40B4-BE49-F238E27FC236}">
                  <a16:creationId xmlns:a16="http://schemas.microsoft.com/office/drawing/2014/main" id="{5F1CA3C1-5E82-4AB2-8F74-19C698BFA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5116" y="6025470"/>
              <a:ext cx="1618784" cy="991588"/>
            </a:xfrm>
            <a:prstGeom prst="rect">
              <a:avLst/>
            </a:prstGeom>
          </p:spPr>
        </p:pic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0C2802AF-2B22-4B4A-9B6D-8D1C3036E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604" y="6032210"/>
              <a:ext cx="772889" cy="931339"/>
            </a:xfrm>
            <a:prstGeom prst="rect">
              <a:avLst/>
            </a:prstGeom>
          </p:spPr>
        </p:pic>
      </p:grpSp>
      <p:sp>
        <p:nvSpPr>
          <p:cNvPr id="47" name="Title 11">
            <a:extLst>
              <a:ext uri="{FF2B5EF4-FFF2-40B4-BE49-F238E27FC236}">
                <a16:creationId xmlns:a16="http://schemas.microsoft.com/office/drawing/2014/main" id="{A404CEC7-D640-4BCE-A1C3-BC6350A307EA}"/>
              </a:ext>
            </a:extLst>
          </p:cNvPr>
          <p:cNvSpPr txBox="1">
            <a:spLocks/>
          </p:cNvSpPr>
          <p:nvPr/>
        </p:nvSpPr>
        <p:spPr bwMode="auto">
          <a:xfrm>
            <a:off x="147486" y="1364951"/>
            <a:ext cx="7734118" cy="94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/>
            <a:r>
              <a:rPr lang="fr-FR" sz="1600" b="1" dirty="0">
                <a:solidFill>
                  <a:srgbClr val="FF0000"/>
                </a:solidFill>
                <a:latin typeface="Arial"/>
                <a:ea typeface="MS PGothic"/>
              </a:rPr>
              <a:t>Les accessoires de levage doivent être contrôlés tous les ans.</a:t>
            </a:r>
          </a:p>
          <a:p>
            <a:pPr algn="just"/>
            <a:endParaRPr lang="fr-FR" sz="1600" b="1" dirty="0">
              <a:solidFill>
                <a:srgbClr val="FF0000"/>
              </a:solidFill>
              <a:latin typeface="Arial"/>
              <a:ea typeface="MS PGothic"/>
            </a:endParaRPr>
          </a:p>
          <a:p>
            <a:endParaRPr lang="fr-FR" sz="1400" b="1" kern="0" dirty="0">
              <a:solidFill>
                <a:srgbClr val="696969"/>
              </a:solidFill>
              <a:latin typeface="Arial"/>
              <a:ea typeface="MS PGothic"/>
            </a:endParaRPr>
          </a:p>
        </p:txBody>
      </p:sp>
      <p:sp>
        <p:nvSpPr>
          <p:cNvPr id="45" name="Title 11">
            <a:extLst>
              <a:ext uri="{FF2B5EF4-FFF2-40B4-BE49-F238E27FC236}">
                <a16:creationId xmlns:a16="http://schemas.microsoft.com/office/drawing/2014/main" id="{E836056C-7CBB-4348-98BE-6167D4599161}"/>
              </a:ext>
            </a:extLst>
          </p:cNvPr>
          <p:cNvSpPr txBox="1">
            <a:spLocks/>
          </p:cNvSpPr>
          <p:nvPr/>
        </p:nvSpPr>
        <p:spPr bwMode="auto">
          <a:xfrm>
            <a:off x="146421" y="5454204"/>
            <a:ext cx="8558269" cy="17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/>
            <a:endParaRPr lang="fr-FR" sz="600" b="1" u="sng" dirty="0">
              <a:solidFill>
                <a:srgbClr val="FF0000"/>
              </a:solidFill>
              <a:latin typeface="Arial"/>
              <a:ea typeface="MS PGothic"/>
            </a:endParaRPr>
          </a:p>
          <a:p>
            <a:pPr algn="just"/>
            <a:r>
              <a:rPr lang="fr-FR" sz="1400" b="1" dirty="0">
                <a:solidFill>
                  <a:srgbClr val="FF0000"/>
                </a:solidFill>
                <a:latin typeface="Arial"/>
                <a:ea typeface="MS PGothic"/>
              </a:rPr>
              <a:t>L’élingueur doit être formé,</a:t>
            </a:r>
            <a:r>
              <a:rPr lang="fr-FR" sz="1400" b="1" dirty="0">
                <a:solidFill>
                  <a:srgbClr val="696969"/>
                </a:solidFill>
                <a:latin typeface="Arial"/>
                <a:ea typeface="MS PGothic"/>
              </a:rPr>
              <a:t> doit avant d’utiliser des accessoires de levage réaliser un </a:t>
            </a:r>
            <a:r>
              <a:rPr lang="fr-FR" sz="1400" b="1" dirty="0">
                <a:solidFill>
                  <a:srgbClr val="FF0000"/>
                </a:solidFill>
                <a:latin typeface="Arial"/>
                <a:ea typeface="MS PGothic"/>
              </a:rPr>
              <a:t>examen d’adéquation </a:t>
            </a:r>
            <a:r>
              <a:rPr lang="fr-FR" sz="1400" b="1" dirty="0">
                <a:solidFill>
                  <a:srgbClr val="696969"/>
                </a:solidFill>
                <a:latin typeface="Arial"/>
                <a:ea typeface="MS PGothic"/>
              </a:rPr>
              <a:t>et </a:t>
            </a:r>
            <a:r>
              <a:rPr lang="fr-FR" sz="1400" b="1" dirty="0">
                <a:solidFill>
                  <a:srgbClr val="FF0000"/>
                </a:solidFill>
                <a:latin typeface="Arial"/>
                <a:ea typeface="MS PGothic"/>
              </a:rPr>
              <a:t>s’assurer du bon état </a:t>
            </a:r>
            <a:r>
              <a:rPr lang="fr-FR" sz="1400" b="1" dirty="0">
                <a:solidFill>
                  <a:srgbClr val="696969"/>
                </a:solidFill>
                <a:latin typeface="Arial"/>
                <a:ea typeface="MS PGothic"/>
              </a:rPr>
              <a:t>des accessoires par un examen visuel.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3CFFBD9-0546-4623-83F9-B2FBB48338DC}"/>
              </a:ext>
            </a:extLst>
          </p:cNvPr>
          <p:cNvSpPr/>
          <p:nvPr/>
        </p:nvSpPr>
        <p:spPr>
          <a:xfrm>
            <a:off x="150750" y="6037366"/>
            <a:ext cx="88447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i="1" dirty="0">
                <a:solidFill>
                  <a:srgbClr val="FF0000"/>
                </a:solidFill>
                <a:latin typeface="Arial"/>
                <a:ea typeface="MS PGothic"/>
              </a:rPr>
              <a:t>Toujours utiliser des accessoires de levage identifiés et en bon état avant d’effectuer un levage</a:t>
            </a:r>
            <a:endParaRPr lang="fr-FR" sz="1600" dirty="0">
              <a:solidFill>
                <a:srgbClr val="FF0000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537DB4-C406-4CC4-A0C6-6E994B2B254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7386" y="1773123"/>
            <a:ext cx="603130" cy="860563"/>
          </a:xfrm>
          <a:prstGeom prst="rect">
            <a:avLst/>
          </a:prstGeom>
        </p:spPr>
      </p:pic>
      <p:sp>
        <p:nvSpPr>
          <p:cNvPr id="43" name="Title 11">
            <a:extLst>
              <a:ext uri="{FF2B5EF4-FFF2-40B4-BE49-F238E27FC236}">
                <a16:creationId xmlns:a16="http://schemas.microsoft.com/office/drawing/2014/main" id="{709414FF-73D6-490B-9876-D90F8CA99ED3}"/>
              </a:ext>
            </a:extLst>
          </p:cNvPr>
          <p:cNvSpPr txBox="1">
            <a:spLocks/>
          </p:cNvSpPr>
          <p:nvPr/>
        </p:nvSpPr>
        <p:spPr bwMode="auto">
          <a:xfrm>
            <a:off x="1170554" y="2009112"/>
            <a:ext cx="7734118" cy="38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/>
            <a:r>
              <a:rPr lang="fr-FR" sz="1400" b="1" dirty="0">
                <a:solidFill>
                  <a:srgbClr val="696969"/>
                </a:solidFill>
                <a:latin typeface="Arial"/>
                <a:ea typeface="MS PGothic"/>
              </a:rPr>
              <a:t>Le résultat des vérifications et contrôles doivent être inscrits dans un registre.</a:t>
            </a:r>
            <a:endParaRPr lang="fr-FR" sz="1200" b="1" kern="0" dirty="0">
              <a:solidFill>
                <a:srgbClr val="696969"/>
              </a:solidFill>
              <a:latin typeface="Arial"/>
              <a:ea typeface="MS PGothic"/>
            </a:endParaRPr>
          </a:p>
        </p:txBody>
      </p:sp>
      <p:sp>
        <p:nvSpPr>
          <p:cNvPr id="44" name="Title 11">
            <a:extLst>
              <a:ext uri="{FF2B5EF4-FFF2-40B4-BE49-F238E27FC236}">
                <a16:creationId xmlns:a16="http://schemas.microsoft.com/office/drawing/2014/main" id="{244FE367-8B34-4DBC-A483-65B0969B5189}"/>
              </a:ext>
            </a:extLst>
          </p:cNvPr>
          <p:cNvSpPr txBox="1">
            <a:spLocks/>
          </p:cNvSpPr>
          <p:nvPr/>
        </p:nvSpPr>
        <p:spPr bwMode="auto">
          <a:xfrm>
            <a:off x="2751762" y="2589589"/>
            <a:ext cx="6281244" cy="6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/>
            <a:r>
              <a:rPr lang="fr-FR" sz="1400" b="1" dirty="0">
                <a:solidFill>
                  <a:srgbClr val="696969"/>
                </a:solidFill>
                <a:latin typeface="Arial"/>
                <a:ea typeface="MS PGothic"/>
              </a:rPr>
              <a:t>L'inspection annuelle est indiquée par la pose d'un marquage. Exemple : Colsons de couleur qui change de couleur chaque année.</a:t>
            </a:r>
            <a:endParaRPr lang="fr-FR" sz="1200" b="1" kern="0" dirty="0">
              <a:solidFill>
                <a:srgbClr val="696969"/>
              </a:solidFill>
              <a:latin typeface="Arial"/>
              <a:ea typeface="MS PGothic"/>
            </a:endParaRPr>
          </a:p>
        </p:txBody>
      </p:sp>
      <p:sp>
        <p:nvSpPr>
          <p:cNvPr id="56" name="Title 11">
            <a:extLst>
              <a:ext uri="{FF2B5EF4-FFF2-40B4-BE49-F238E27FC236}">
                <a16:creationId xmlns:a16="http://schemas.microsoft.com/office/drawing/2014/main" id="{CC0A6547-8177-4E36-B8C5-AF3D0120B54D}"/>
              </a:ext>
            </a:extLst>
          </p:cNvPr>
          <p:cNvSpPr txBox="1">
            <a:spLocks/>
          </p:cNvSpPr>
          <p:nvPr/>
        </p:nvSpPr>
        <p:spPr bwMode="auto">
          <a:xfrm>
            <a:off x="2744016" y="3073103"/>
            <a:ext cx="6026409" cy="88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/>
            <a:r>
              <a:rPr lang="fr-FR" sz="1400" b="1" dirty="0">
                <a:solidFill>
                  <a:srgbClr val="FF0000"/>
                </a:solidFill>
                <a:latin typeface="Arial"/>
                <a:ea typeface="MS PGothic"/>
              </a:rPr>
              <a:t>Un accessoire défectueux ou qui n’a </a:t>
            </a:r>
            <a:r>
              <a:rPr lang="fr-FR" sz="1400" b="1" kern="0" dirty="0">
                <a:solidFill>
                  <a:srgbClr val="FF0000"/>
                </a:solidFill>
                <a:latin typeface="Arial"/>
                <a:ea typeface="MS PGothic"/>
              </a:rPr>
              <a:t>plus de marquage de la CMU ou d’identification </a:t>
            </a:r>
            <a:r>
              <a:rPr lang="fr-FR" sz="1400" b="1" dirty="0">
                <a:solidFill>
                  <a:srgbClr val="FF0000"/>
                </a:solidFill>
                <a:latin typeface="Arial"/>
                <a:ea typeface="MS PGothic"/>
              </a:rPr>
              <a:t>doit immédiatement être retiré, isolé et détruit.</a:t>
            </a:r>
          </a:p>
        </p:txBody>
      </p:sp>
      <p:sp>
        <p:nvSpPr>
          <p:cNvPr id="58" name="Title 11">
            <a:extLst>
              <a:ext uri="{FF2B5EF4-FFF2-40B4-BE49-F238E27FC236}">
                <a16:creationId xmlns:a16="http://schemas.microsoft.com/office/drawing/2014/main" id="{2C966DAA-7CCF-435F-9FDC-17F50E11020A}"/>
              </a:ext>
            </a:extLst>
          </p:cNvPr>
          <p:cNvSpPr txBox="1">
            <a:spLocks/>
          </p:cNvSpPr>
          <p:nvPr/>
        </p:nvSpPr>
        <p:spPr bwMode="auto">
          <a:xfrm>
            <a:off x="95936" y="4285730"/>
            <a:ext cx="6536987" cy="6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+mj-lt"/>
                <a:ea typeface="MS PGothic" pitchFamily="34" charset="-128"/>
                <a:cs typeface="MS PGothic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  <a:cs typeface="MS PGothic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just"/>
            <a:r>
              <a:rPr lang="fr-FR" sz="1400" b="1" dirty="0">
                <a:solidFill>
                  <a:srgbClr val="696969"/>
                </a:solidFill>
                <a:latin typeface="Arial"/>
                <a:ea typeface="MS PGothic"/>
              </a:rPr>
              <a:t>Exemple d’identification d’une élingue textile : </a:t>
            </a:r>
            <a:endParaRPr lang="fr-FR" sz="1200" b="1" kern="0" dirty="0">
              <a:solidFill>
                <a:srgbClr val="696969"/>
              </a:solidFill>
              <a:latin typeface="Arial"/>
              <a:ea typeface="MS PGothic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32D91B4-EA29-44E3-A13A-09469CE813D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382287" y="3618909"/>
            <a:ext cx="3312420" cy="196443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23717BE-970E-485E-BC4E-B7F8DD4ACC9A}"/>
              </a:ext>
            </a:extLst>
          </p:cNvPr>
          <p:cNvSpPr txBox="1"/>
          <p:nvPr/>
        </p:nvSpPr>
        <p:spPr>
          <a:xfrm>
            <a:off x="232582" y="3560723"/>
            <a:ext cx="11432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</a:rPr>
              <a:t>Exemple Colsons</a:t>
            </a:r>
          </a:p>
          <a:p>
            <a:r>
              <a:rPr lang="fr-FR" sz="1100" dirty="0">
                <a:solidFill>
                  <a:schemeClr val="bg1"/>
                </a:solidFill>
              </a:rPr>
              <a:t>vert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2C2FA525-DD06-451D-AE3C-298D37423FD4}"/>
              </a:ext>
            </a:extLst>
          </p:cNvPr>
          <p:cNvCxnSpPr>
            <a:cxnSpLocks/>
          </p:cNvCxnSpPr>
          <p:nvPr/>
        </p:nvCxnSpPr>
        <p:spPr>
          <a:xfrm flipH="1" flipV="1">
            <a:off x="647658" y="3311377"/>
            <a:ext cx="129684" cy="307532"/>
          </a:xfrm>
          <a:prstGeom prst="straightConnector1">
            <a:avLst/>
          </a:prstGeom>
          <a:ln w="158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C2F838D4-B736-457F-B9E8-DF1E5392D6F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20424" y="2684334"/>
            <a:ext cx="1291235" cy="135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483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88352</TotalTime>
  <Words>128</Words>
  <Application>Microsoft Office PowerPoint</Application>
  <PresentationFormat>Affichage à l'écran (4:3)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Debauge Cahen, Tiffany</dc:creator>
  <cp:lastModifiedBy>Régis Nion</cp:lastModifiedBy>
  <cp:revision>379</cp:revision>
  <cp:lastPrinted>2022-03-21T08:46:47Z</cp:lastPrinted>
  <dcterms:created xsi:type="dcterms:W3CDTF">2020-10-20T13:53:13Z</dcterms:created>
  <dcterms:modified xsi:type="dcterms:W3CDTF">2022-07-07T07:45:46Z</dcterms:modified>
</cp:coreProperties>
</file>